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Corben"/>
      <p:regular r:id="rId17"/>
    </p:embeddedFont>
    <p:embeddedFont>
      <p:font typeface="Corben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Processing Large Documents with Open Source &amp; OpenAI LLMs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Managing Huge Documents for AI-Powered Q&amp;A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6397" y="547211"/>
            <a:ext cx="9136499" cy="621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Overall Summary &amp; Recommendations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696397" y="1467326"/>
            <a:ext cx="5290185" cy="497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Summary Comparison Table</a:t>
            </a:r>
            <a:endParaRPr lang="en-US" sz="3100" dirty="0"/>
          </a:p>
        </p:txBody>
      </p:sp>
      <p:sp>
        <p:nvSpPr>
          <p:cNvPr id="4" name="Shape 2"/>
          <p:cNvSpPr/>
          <p:nvPr/>
        </p:nvSpPr>
        <p:spPr>
          <a:xfrm>
            <a:off x="696397" y="2263140"/>
            <a:ext cx="13237607" cy="4019907"/>
          </a:xfrm>
          <a:prstGeom prst="roundRect">
            <a:avLst>
              <a:gd name="adj" fmla="val 207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04017" y="2270760"/>
            <a:ext cx="13220938" cy="5720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04399" y="2397681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Criteria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5314712" y="2397681"/>
            <a:ext cx="400097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OpenAI LLMs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9721215" y="2397681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Local/Open Source LLMs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04017" y="2842855"/>
            <a:ext cx="13220938" cy="57209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04399" y="2969776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Setup &amp; Ease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5314712" y="2969776"/>
            <a:ext cx="400097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Very easy, API-based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9721215" y="2969776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Complex, requires infrastructure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04017" y="3414951"/>
            <a:ext cx="13220938" cy="5720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04399" y="3541871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Cost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5314712" y="3541871"/>
            <a:ext cx="400097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Pay-as-you-go, can get costly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9721215" y="3541871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Hardware cost, mostly free usage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04017" y="3987046"/>
            <a:ext cx="13220938" cy="57209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04399" y="4113967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Privacy &amp; Security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5314712" y="4113967"/>
            <a:ext cx="400097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sent to cloud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9721215" y="4113967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Full control, data stays local</a:t>
            </a:r>
            <a:endParaRPr lang="en-US" sz="1550" dirty="0"/>
          </a:p>
        </p:txBody>
      </p:sp>
      <p:sp>
        <p:nvSpPr>
          <p:cNvPr id="21" name="Shape 19"/>
          <p:cNvSpPr/>
          <p:nvPr/>
        </p:nvSpPr>
        <p:spPr>
          <a:xfrm>
            <a:off x="704017" y="4559141"/>
            <a:ext cx="13220938" cy="5720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904399" y="4686062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Customization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5314712" y="4686062"/>
            <a:ext cx="400097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Limited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9721215" y="4686062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Fully customizable</a:t>
            </a:r>
            <a:endParaRPr lang="en-US" sz="1550" dirty="0"/>
          </a:p>
        </p:txBody>
      </p:sp>
      <p:sp>
        <p:nvSpPr>
          <p:cNvPr id="25" name="Shape 23"/>
          <p:cNvSpPr/>
          <p:nvPr/>
        </p:nvSpPr>
        <p:spPr>
          <a:xfrm>
            <a:off x="704017" y="5131237"/>
            <a:ext cx="13220938" cy="57209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904399" y="5258157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Scalability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5314712" y="5258157"/>
            <a:ext cx="400097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Automatic and elastic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9721215" y="5258157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Depends on your hardware setup</a:t>
            </a:r>
            <a:endParaRPr lang="en-US" sz="1550" dirty="0"/>
          </a:p>
        </p:txBody>
      </p:sp>
      <p:sp>
        <p:nvSpPr>
          <p:cNvPr id="29" name="Shape 27"/>
          <p:cNvSpPr/>
          <p:nvPr/>
        </p:nvSpPr>
        <p:spPr>
          <a:xfrm>
            <a:off x="704017" y="5703332"/>
            <a:ext cx="13220938" cy="57209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904399" y="5830253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Hardware Requirements</a:t>
            </a:r>
            <a:endParaRPr lang="en-US" sz="1550" dirty="0"/>
          </a:p>
        </p:txBody>
      </p:sp>
      <p:sp>
        <p:nvSpPr>
          <p:cNvPr id="31" name="Text 29"/>
          <p:cNvSpPr/>
          <p:nvPr/>
        </p:nvSpPr>
        <p:spPr>
          <a:xfrm>
            <a:off x="5314712" y="5830253"/>
            <a:ext cx="400097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None on user side</a:t>
            </a:r>
            <a:endParaRPr lang="en-US" sz="1550" dirty="0"/>
          </a:p>
        </p:txBody>
      </p:sp>
      <p:sp>
        <p:nvSpPr>
          <p:cNvPr id="32" name="Text 30"/>
          <p:cNvSpPr/>
          <p:nvPr/>
        </p:nvSpPr>
        <p:spPr>
          <a:xfrm>
            <a:off x="9721215" y="5830253"/>
            <a:ext cx="400478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Needs powerful machines or cloud</a:t>
            </a:r>
            <a:endParaRPr lang="en-US" sz="1550" dirty="0"/>
          </a:p>
        </p:txBody>
      </p:sp>
      <p:sp>
        <p:nvSpPr>
          <p:cNvPr id="33" name="Text 31"/>
          <p:cNvSpPr/>
          <p:nvPr/>
        </p:nvSpPr>
        <p:spPr>
          <a:xfrm>
            <a:off x="696397" y="6506885"/>
            <a:ext cx="13237607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Simple Rule: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Use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OpenAI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 ease, speed, and quality with light to moderate usage. Use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 LLMs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for privacy, customization, and cost saving at large scale or strict data control situations.</a:t>
            </a:r>
            <a:endParaRPr lang="en-US" sz="1550" dirty="0"/>
          </a:p>
        </p:txBody>
      </p:sp>
      <p:sp>
        <p:nvSpPr>
          <p:cNvPr id="34" name="Text 32"/>
          <p:cNvSpPr/>
          <p:nvPr/>
        </p:nvSpPr>
        <p:spPr>
          <a:xfrm>
            <a:off x="696397" y="7367230"/>
            <a:ext cx="1323760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will help in choosing the right model based on project needs and constraints.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752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What Are LLMs?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242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Large Language Models (LLMs) are AI tools that read and generate human-like text.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5664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Examples: ChatGPT, GPT-4, LLaMA, GPT4All.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0086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They can summarize a book, answer questions, or write stories.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6266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Ask an AI to summarize a long report into a few key points.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2082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Why Processing Large Documents is Challenging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4785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book with thousands of pages is hard to read all at once.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92074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 can only look at small parts at a time.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3629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Solution: break the book into smaller chapters or pages to read separately.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9809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Like skimming through the index to jump to the most important pages.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79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What is Chunking &amp; Embeddings?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95657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6300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Chunking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12050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Breaking text into smaller pieces, like paragraphs or sections.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94466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14624" y="41790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Embeddings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14624" y="466951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Converting chunks into numbers so AI can compare and find similar topics fast.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88490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 uses this to find the exact part of a big document that answers your question.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280190" y="68658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Imagine using a phone index to quickly find names instead of flipping every page.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4045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Open Source LLMs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893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Models like LLaMA, GPT4All you run on your computer or cloud server.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67E9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57831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 fees, full privacy.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67E9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42721" y="457831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Requires tech skill and good computer hardware like GPUs.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76333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Case: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 medical research lab storing sensitive patient records runs LLaMA locally to answer specific questions securely.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761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OpenAI GPT Models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2508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Cloud-based AI from OpenAI like GPT-3.5 and GPT-4.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9672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Easy to use – no setup or expensive hardware needed.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40948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Pay based on how much you use the AI.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02753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Case: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 startup wants to add a chatbot that answers user questions from their product manuals without building AI servers.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33455"/>
            <a:ext cx="82150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Memory Usage Considerations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82396"/>
            <a:ext cx="6407944" cy="1730812"/>
          </a:xfrm>
          <a:prstGeom prst="roundRect">
            <a:avLst>
              <a:gd name="adj" fmla="val 5504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1084" y="51396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Open Source LLMs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51084" y="5630108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Choose smaller models for less memory, but need computers with good RAM/GPUs.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548" y="4882396"/>
            <a:ext cx="6408063" cy="1730812"/>
          </a:xfrm>
          <a:prstGeom prst="roundRect">
            <a:avLst>
              <a:gd name="adj" fmla="val 5504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85842" y="51396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OpenAI GPT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85842" y="5630108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Memory is on their cloud servers, so your computer doesn't worry about it.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8683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If your laptop is limited, use a small open source model or use OpenAI's cloud for heavy work.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1471"/>
            <a:ext cx="83098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Cost Effectiveness Comparison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03878"/>
            <a:ext cx="13042821" cy="1966198"/>
          </a:xfrm>
          <a:prstGeom prst="roundRect">
            <a:avLst>
              <a:gd name="adj" fmla="val 484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411498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581" y="3555206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Solution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637836" y="3555206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Initial Cost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243280" y="3555206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Running Cost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8848725" y="3555206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Privacy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454170" y="3555206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Ease of Setup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061817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581" y="4205526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Open Source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3637836" y="4205526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Hardware needed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6243280" y="4205526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Mostly free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8848725" y="4205526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Full control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1454170" y="4205526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Needs skills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471213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581" y="4855845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OpenAI GPT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3637836" y="4855845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None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6243280" y="4855845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Pay per use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8848725" y="4855845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on cloud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11454170" y="4855845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Very easy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93790" y="56252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Example: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Open source is like buying and maintaining your own car. OpenAI GPT is like taking a taxi when needed.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9503" y="620792"/>
            <a:ext cx="7564993" cy="1409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Which LLM to Choose? Handling Large Data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9503" y="2368748"/>
            <a:ext cx="75649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When managing thousands of pages: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89503" y="2983468"/>
            <a:ext cx="225504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01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89503" y="3336250"/>
            <a:ext cx="3669744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7" name="Text 4"/>
          <p:cNvSpPr/>
          <p:nvPr/>
        </p:nvSpPr>
        <p:spPr>
          <a:xfrm>
            <a:off x="789503" y="3509962"/>
            <a:ext cx="3669744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Break documents into chunks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684752" y="2983468"/>
            <a:ext cx="225504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4752" y="3336250"/>
            <a:ext cx="3669744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0" name="Text 7"/>
          <p:cNvSpPr/>
          <p:nvPr/>
        </p:nvSpPr>
        <p:spPr>
          <a:xfrm>
            <a:off x="4684752" y="3509962"/>
            <a:ext cx="3669744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Use embedding search to find answers fast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89503" y="4609386"/>
            <a:ext cx="225504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9503" y="4962168"/>
            <a:ext cx="7564993" cy="3048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3" name="Text 10"/>
          <p:cNvSpPr/>
          <p:nvPr/>
        </p:nvSpPr>
        <p:spPr>
          <a:xfrm>
            <a:off x="789503" y="5135880"/>
            <a:ext cx="609302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Use an LLM to generate human-like responses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9503" y="5911096"/>
            <a:ext cx="7564993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OpenAI GPT is faster to deploy; open source is cheaper long-term and private.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89503" y="6886813"/>
            <a:ext cx="7564993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Case: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 law firm creating a Q&amp;A app to instantly answer queries from thousands of legal documents.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2025-09-26T16:55:09Z</dcterms:created>
  <dcterms:modified xsi:type="dcterms:W3CDTF">2025-09-26T16:55:09Z</dcterms:modified>
</cp:coreProperties>
</file>